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1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Libre Franklin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jzRT1EKPB6ffxjolByW94rX1u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4" d="100"/>
          <a:sy n="164" d="100"/>
        </p:scale>
        <p:origin x="93" y="1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48910db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" name="Google Shape;63;g2848910db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33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07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1_Diapositive de tit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48910db03_0_120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00" cy="49482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g2848910db03_0_120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00" cy="23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848910db03_0_120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4" name="Google Shape;54;g2848910db03_0_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0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848910db03_0_120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2848910db03_0_120"/>
          <p:cNvSpPr txBox="1">
            <a:spLocks noGrp="1"/>
          </p:cNvSpPr>
          <p:nvPr>
            <p:ph type="body" idx="4"/>
          </p:nvPr>
        </p:nvSpPr>
        <p:spPr>
          <a:xfrm>
            <a:off x="82550" y="4440264"/>
            <a:ext cx="69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 b="1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48910db03_0_127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2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848910db03_0_12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g2848910db03_0_127"/>
          <p:cNvSpPr txBox="1">
            <a:spLocks noGrp="1"/>
          </p:cNvSpPr>
          <p:nvPr>
            <p:ph type="ftr" idx="11"/>
          </p:nvPr>
        </p:nvSpPr>
        <p:spPr>
          <a:xfrm rot="-5400000">
            <a:off x="7115938" y="1874075"/>
            <a:ext cx="3543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848910db03_0_0"/>
          <p:cNvPicPr preferRelativeResize="0"/>
          <p:nvPr/>
        </p:nvPicPr>
        <p:blipFill rotWithShape="1">
          <a:blip r:embed="rId3">
            <a:alphaModFix/>
          </a:blip>
          <a:srcRect t="2489" b="2498"/>
          <a:stretch/>
        </p:blipFill>
        <p:spPr>
          <a:xfrm>
            <a:off x="1252951" y="0"/>
            <a:ext cx="81203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848910db03_0_0"/>
          <p:cNvSpPr txBox="1">
            <a:spLocks noGrp="1"/>
          </p:cNvSpPr>
          <p:nvPr>
            <p:ph type="ctrTitle"/>
          </p:nvPr>
        </p:nvSpPr>
        <p:spPr>
          <a:xfrm>
            <a:off x="1854201" y="786535"/>
            <a:ext cx="7289700" cy="233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</a:pPr>
            <a:r>
              <a:rPr lang="en-GB" sz="2000" b="0"/>
              <a:t>ENV 501 / GR A3 30</a:t>
            </a:r>
            <a:br>
              <a:rPr lang="en-GB" sz="2000" b="0"/>
            </a:br>
            <a:br>
              <a:rPr lang="en-GB" sz="800" b="0"/>
            </a:br>
            <a:r>
              <a:rPr lang="en-GB" sz="4000"/>
              <a:t>Exercise session 2:</a:t>
            </a:r>
            <a:br>
              <a:rPr lang="en-GB" sz="4000"/>
            </a:br>
            <a:r>
              <a:rPr lang="en-GB" sz="4000"/>
              <a:t>Jupyter Notebook tutorial</a:t>
            </a:r>
            <a:endParaRPr/>
          </a:p>
        </p:txBody>
      </p:sp>
      <p:sp>
        <p:nvSpPr>
          <p:cNvPr id="67" name="Google Shape;67;g2848910db03_0_0"/>
          <p:cNvSpPr txBox="1">
            <a:spLocks noGrp="1"/>
          </p:cNvSpPr>
          <p:nvPr>
            <p:ph type="subTitle" idx="1"/>
          </p:nvPr>
        </p:nvSpPr>
        <p:spPr>
          <a:xfrm>
            <a:off x="4030133" y="3124922"/>
            <a:ext cx="3573000" cy="156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Teaching assistant: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b="1">
                <a:latin typeface="Arial Narrow"/>
                <a:ea typeface="Arial Narrow"/>
                <a:cs typeface="Arial Narrow"/>
                <a:sym typeface="Arial Narrow"/>
              </a:rPr>
              <a:t>Jair Campfens	</a:t>
            </a:r>
            <a:r>
              <a:rPr lang="en-GB" u="sng">
                <a:solidFill>
                  <a:srgbClr val="E06666"/>
                </a:solidFill>
                <a:latin typeface="Arial Narrow"/>
                <a:ea typeface="Arial Narrow"/>
                <a:cs typeface="Arial Narrow"/>
                <a:sym typeface="Arial Narrow"/>
              </a:rPr>
              <a:t>jair.campfens@epfl.ch </a:t>
            </a: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u="sng">
              <a:solidFill>
                <a:srgbClr val="E0666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sp>
        <p:nvSpPr>
          <p:cNvPr id="68" name="Google Shape;68;g2848910db03_0_0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b="1"/>
              <a:t>Fall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chemeClr val="dk1"/>
                </a:solidFill>
              </a:rPr>
              <a:t>Exercise 1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Compare the 2022 domestic material consumption (DMC) of Switzerland, Japan, and India.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600" dirty="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chemeClr val="dk1"/>
                </a:solidFill>
              </a:rPr>
              <a:t>Exercise 1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Compare the 2022 domestic material consumption (DMC) of Switzerland, Japan, and India.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 dirty="0">
                <a:solidFill>
                  <a:srgbClr val="FF0000"/>
                </a:solidFill>
              </a:rPr>
              <a:t>DMC refers to the amount of materials directly used in an economy.</a:t>
            </a:r>
            <a:endParaRPr sz="16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 dirty="0">
                <a:solidFill>
                  <a:srgbClr val="FF0000"/>
                </a:solidFill>
              </a:rPr>
              <a:t>i.e. </a:t>
            </a:r>
            <a:r>
              <a:rPr lang="en-GB" sz="1600" b="1" dirty="0">
                <a:solidFill>
                  <a:srgbClr val="FF0000"/>
                </a:solidFill>
              </a:rPr>
              <a:t>domestic extraction (DE) + imports – exports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 dirty="0">
                <a:solidFill>
                  <a:schemeClr val="lt1"/>
                </a:solidFill>
                <a:highlight>
                  <a:srgbClr val="FF0000"/>
                </a:highlight>
              </a:rPr>
              <a:t>CH: </a:t>
            </a:r>
            <a:r>
              <a:rPr lang="fr-CH" sz="1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93.2753</a:t>
            </a:r>
            <a:r>
              <a:rPr lang="en-GB" sz="1600" dirty="0">
                <a:solidFill>
                  <a:schemeClr val="lt1"/>
                </a:solidFill>
                <a:highlight>
                  <a:srgbClr val="FF0000"/>
                </a:highlight>
              </a:rPr>
              <a:t>// JPN:</a:t>
            </a:r>
            <a:r>
              <a:rPr lang="fr-CH" sz="1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1185.475</a:t>
            </a:r>
            <a:r>
              <a:rPr lang="en-GB" sz="1600" dirty="0">
                <a:solidFill>
                  <a:schemeClr val="lt1"/>
                </a:solidFill>
                <a:highlight>
                  <a:srgbClr val="FF0000"/>
                </a:highlight>
              </a:rPr>
              <a:t> // IND:</a:t>
            </a:r>
            <a:r>
              <a:rPr lang="fr-CH" sz="1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6984.798</a:t>
            </a:r>
            <a:endParaRPr sz="1600" dirty="0">
              <a:solidFill>
                <a:schemeClr val="lt1"/>
              </a:solidFill>
              <a:highlight>
                <a:srgbClr val="FF0000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600" dirty="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108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234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>
                <a:solidFill>
                  <a:schemeClr val="dk1"/>
                </a:solidFill>
              </a:rPr>
              <a:t>Exercise 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 sz="1600">
                <a:solidFill>
                  <a:schemeClr val="dk1"/>
                </a:solidFill>
              </a:rPr>
              <a:t>2.	Considering the GDP and population size, plot the material consumption intensity</a:t>
            </a:r>
            <a:r>
              <a:rPr lang="en-GB" sz="1600" baseline="30000">
                <a:solidFill>
                  <a:schemeClr val="dk1"/>
                </a:solidFill>
              </a:rPr>
              <a:t>1</a:t>
            </a:r>
            <a:r>
              <a:rPr lang="en-GB" sz="1600">
                <a:solidFill>
                  <a:schemeClr val="dk1"/>
                </a:solidFill>
              </a:rPr>
              <a:t>, per capita DMC, and per capita material footprint (i.e. RMC) of Switzerland, China, and the United States from 2007 to 2022.</a:t>
            </a:r>
            <a:endParaRPr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BF26B-F98C-446F-9FBB-C231F19D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505" y="195840"/>
            <a:ext cx="4545791" cy="158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1C552-F23A-4B7E-A9C8-D8FA50AC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389" y="1811053"/>
            <a:ext cx="4379907" cy="158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BA29C-24FC-443C-BD6D-CFFFC8191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389" y="3367487"/>
            <a:ext cx="4323690" cy="15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5565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chemeClr val="dk1"/>
                </a:solidFill>
              </a:rPr>
              <a:t>Exercise 2</a:t>
            </a:r>
            <a:endParaRPr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GB" sz="1600" dirty="0">
                <a:solidFill>
                  <a:schemeClr val="dk1"/>
                </a:solidFill>
              </a:rPr>
              <a:t>Establish the economy-wide MFAs for France, the United Kingdom, and Spain (2022). Consider only the following flows into and out of the economy: domestic extraction unit (DEU), imports, domestic processed outputs (DPO), and exports (see Figure 1). Flows within the economy can be ignored.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F4078-8424-4F16-9F79-506D2E67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08" y="2784564"/>
            <a:ext cx="3359719" cy="2067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chemeClr val="dk1"/>
                </a:solidFill>
              </a:rPr>
              <a:t>Exercise 2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 dirty="0">
                <a:solidFill>
                  <a:schemeClr val="dk1"/>
                </a:solidFill>
              </a:rPr>
              <a:t>2.	From your MFA diagrams, calculate the following indicators: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dirty="0">
                <a:solidFill>
                  <a:schemeClr val="dk1"/>
                </a:solidFill>
              </a:rPr>
              <a:t>Direct material input (DMI)</a:t>
            </a:r>
            <a:endParaRPr sz="1600" dirty="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114" name="Google Shape;114;p10"/>
          <p:cNvSpPr txBox="1"/>
          <p:nvPr/>
        </p:nvSpPr>
        <p:spPr>
          <a:xfrm>
            <a:off x="453472" y="2671829"/>
            <a:ext cx="30000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DMI = DEU + IMP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925.2391 Tonnes, Millions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570.7977 Tonnes, Millions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726.4915 Tonnes, Millions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697722-5B54-4AAE-B2E3-EA4539BE2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78" y="2869015"/>
            <a:ext cx="3359719" cy="2067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chemeClr val="dk1"/>
                </a:solidFill>
              </a:rPr>
              <a:t>Exercise 2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 dirty="0">
                <a:solidFill>
                  <a:schemeClr val="dk1"/>
                </a:solidFill>
              </a:rPr>
              <a:t>2.	From your MFA diagrams, calculate the following indicators: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dirty="0">
                <a:solidFill>
                  <a:schemeClr val="dk1"/>
                </a:solidFill>
              </a:rPr>
              <a:t>Domestic material consumption (DMC)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122" name="Google Shape;122;p11"/>
          <p:cNvSpPr txBox="1"/>
          <p:nvPr/>
        </p:nvSpPr>
        <p:spPr>
          <a:xfrm>
            <a:off x="533600" y="2652975"/>
            <a:ext cx="30000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DMC = DMI – EXP 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734.4734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411.5471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UK: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576.4485999999999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E5BDF-C458-4C1C-959C-D02B2896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78" y="2869015"/>
            <a:ext cx="3359719" cy="2067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>
                <a:solidFill>
                  <a:schemeClr val="dk1"/>
                </a:solidFill>
              </a:rPr>
              <a:t>Exercise 2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chemeClr val="dk1"/>
                </a:solidFill>
              </a:rPr>
              <a:t>2.	From your MFA diagrams, calculate the following indicators: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Physical trade balance (PTB)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0" name="Google Shape;130;p12"/>
          <p:cNvSpPr txBox="1"/>
          <p:nvPr/>
        </p:nvSpPr>
        <p:spPr>
          <a:xfrm>
            <a:off x="533600" y="2652975"/>
            <a:ext cx="30000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PTB = IMP - EXP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135.24769999999998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83.73680000000002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UK: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123.47119999999998 Tonnes, Millions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A7A2F-29F8-4C42-BA5D-4378E61E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78" y="2869015"/>
            <a:ext cx="3359719" cy="2067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Week 2 Exercises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>
                <a:solidFill>
                  <a:schemeClr val="dk1"/>
                </a:solidFill>
              </a:rPr>
              <a:t>Exercise 2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chemeClr val="dk1"/>
                </a:solidFill>
              </a:rPr>
              <a:t>2.	From your MFA diagrams, calculate the following indicators: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Resource productivity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533600" y="2652975"/>
            <a:ext cx="3594600" cy="1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GDP/DMI 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(million USD/million tonnes)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2938.9425074016003 [USD/ tonnes]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ES: 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2850.1941351550645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UK:</a:t>
            </a:r>
            <a:r>
              <a:rPr lang="fr-CH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3769.0823003435007</a:t>
            </a:r>
            <a:endParaRPr lang="en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9913F-FA5B-4531-9231-39914F378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78" y="2860279"/>
            <a:ext cx="3359719" cy="2067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410</Words>
  <Application>Microsoft Office PowerPoint</Application>
  <PresentationFormat>On-screen Show (16:9)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Courier New</vt:lpstr>
      <vt:lpstr>Libre Franklin</vt:lpstr>
      <vt:lpstr>Arial</vt:lpstr>
      <vt:lpstr>Arial Narrow</vt:lpstr>
      <vt:lpstr>Simple Light</vt:lpstr>
      <vt:lpstr>ENV 501 / GR A3 30  Exercise session 2: Jupyter Notebook tutorial</vt:lpstr>
      <vt:lpstr>Week 2 Exercises</vt:lpstr>
      <vt:lpstr>Week 2 Exercises</vt:lpstr>
      <vt:lpstr>Week 2 Exercises</vt:lpstr>
      <vt:lpstr>Week 2 Exercises</vt:lpstr>
      <vt:lpstr>Week 2 Exercises</vt:lpstr>
      <vt:lpstr>Week 2 Exercises</vt:lpstr>
      <vt:lpstr>Week 2 Exercises</vt:lpstr>
      <vt:lpstr>Week 2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 501 / GR A3 30  Exercise session 2: Jupyter Notebook tutorial</dc:title>
  <dc:creator>Jaïr Kees Evert Karel Campfens</dc:creator>
  <cp:lastModifiedBy>Jaïr Kees Evert Karel Campfens</cp:lastModifiedBy>
  <cp:revision>13</cp:revision>
  <dcterms:modified xsi:type="dcterms:W3CDTF">2024-09-19T11:48:37Z</dcterms:modified>
</cp:coreProperties>
</file>